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Canva Sans Bold" charset="1" panose="020B0803030501040103"/>
      <p:regular r:id="rId23"/>
    </p:embeddedFont>
    <p:embeddedFont>
      <p:font typeface="Poppins Bold" charset="1" panose="00000800000000000000"/>
      <p:regular r:id="rId24"/>
    </p:embeddedFont>
    <p:embeddedFont>
      <p:font typeface="Montserra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5064" y="3246525"/>
            <a:ext cx="8015383" cy="366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9"/>
              </a:lnSpc>
            </a:pPr>
          </a:p>
          <a:p>
            <a:pPr algn="l">
              <a:lnSpc>
                <a:spcPts val="9739"/>
              </a:lnSpc>
              <a:spcBef>
                <a:spcPct val="0"/>
              </a:spcBef>
            </a:pPr>
            <a:r>
              <a:rPr lang="en-US" b="true" sz="6956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MULTILINGUAL TRANSLATOR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69969" y="7087701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Deep Srivastava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778" t="0" r="-4778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914400" y="3022290"/>
            <a:ext cx="7842994" cy="1395094"/>
          </a:xfrm>
          <a:custGeom>
            <a:avLst/>
            <a:gdLst/>
            <a:ahLst/>
            <a:cxnLst/>
            <a:rect r="r" b="b" t="t" l="l"/>
            <a:pathLst>
              <a:path h="1395094" w="7842994">
                <a:moveTo>
                  <a:pt x="0" y="0"/>
                </a:moveTo>
                <a:lnTo>
                  <a:pt x="7842994" y="0"/>
                </a:lnTo>
                <a:lnTo>
                  <a:pt x="7842994" y="1395094"/>
                </a:lnTo>
                <a:lnTo>
                  <a:pt x="0" y="1395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783" r="-4929" b="-464112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03639" y="2850840"/>
            <a:ext cx="73369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POWERED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22922" y="1087612"/>
            <a:ext cx="12603548" cy="8550383"/>
            <a:chOff x="0" y="0"/>
            <a:chExt cx="3319453" cy="2251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9453" cy="2251953"/>
            </a:xfrm>
            <a:custGeom>
              <a:avLst/>
              <a:gdLst/>
              <a:ahLst/>
              <a:cxnLst/>
              <a:rect r="r" b="b" t="t" l="l"/>
              <a:pathLst>
                <a:path h="2251953" w="3319453">
                  <a:moveTo>
                    <a:pt x="0" y="0"/>
                  </a:moveTo>
                  <a:lnTo>
                    <a:pt x="3319453" y="0"/>
                  </a:lnTo>
                  <a:lnTo>
                    <a:pt x="3319453" y="2251953"/>
                  </a:lnTo>
                  <a:lnTo>
                    <a:pt x="0" y="2251953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19453" cy="229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32745" y="1494130"/>
            <a:ext cx="11590501" cy="132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6"/>
              </a:lnSpc>
              <a:spcBef>
                <a:spcPct val="0"/>
              </a:spcBef>
            </a:pPr>
            <a:r>
              <a:rPr lang="en-US" b="true" sz="77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20260" y="3201462"/>
            <a:ext cx="9215471" cy="557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251" indent="-227625" lvl="1">
              <a:lnSpc>
                <a:spcPts val="2952"/>
              </a:lnSpc>
              <a:buFont typeface="Arial"/>
              <a:buChar char="•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Loading: The application loads the NLLB-200 distilled model and tokenizer from a local folder using AutoTokenizer and AutoModelForSeq2SeqLM.</a:t>
            </a:r>
          </a:p>
          <a:p>
            <a:pPr algn="l" marL="455251" indent="-227625" lvl="1">
              <a:lnSpc>
                <a:spcPts val="2952"/>
              </a:lnSpc>
              <a:buFont typeface="Arial"/>
              <a:buChar char="•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Translation Engine:</a:t>
            </a:r>
          </a:p>
          <a:p>
            <a:pPr algn="l" marL="910501" indent="-303500" lvl="2">
              <a:lnSpc>
                <a:spcPts val="2952"/>
              </a:lnSpc>
              <a:buFont typeface="Arial"/>
              <a:buChar char="⚬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text is tokenized based on the source language.</a:t>
            </a:r>
          </a:p>
          <a:p>
            <a:pPr algn="l" marL="910501" indent="-303500" lvl="2">
              <a:lnSpc>
                <a:spcPts val="2952"/>
              </a:lnSpc>
              <a:buFont typeface="Arial"/>
              <a:buChar char="⚬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forced_bos_token_id ensures correct output language alignment.</a:t>
            </a:r>
          </a:p>
          <a:p>
            <a:pPr algn="l" marL="910501" indent="-303500" lvl="2">
              <a:lnSpc>
                <a:spcPts val="2952"/>
              </a:lnSpc>
              <a:buFont typeface="Arial"/>
              <a:buChar char="⚬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tokens are decoded back to readable text.</a:t>
            </a:r>
          </a:p>
          <a:p>
            <a:pPr algn="l" marL="455251" indent="-227625" lvl="1">
              <a:lnSpc>
                <a:spcPts val="2952"/>
              </a:lnSpc>
              <a:buFont typeface="Arial"/>
              <a:buChar char="•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 Logic:</a:t>
            </a:r>
          </a:p>
          <a:p>
            <a:pPr algn="l" marL="910501" indent="-303500" lvl="2">
              <a:lnSpc>
                <a:spcPts val="2952"/>
              </a:lnSpc>
              <a:buFont typeface="Arial"/>
              <a:buChar char="⚬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Tkinter-based interface uses dropdowns and text boxes for user interaction.</a:t>
            </a:r>
          </a:p>
          <a:p>
            <a:pPr algn="l" marL="910501" indent="-303500" lvl="2">
              <a:lnSpc>
                <a:spcPts val="2952"/>
              </a:lnSpc>
              <a:buFont typeface="Arial"/>
              <a:buChar char="⚬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button click, the translate function is triggered, and output is displayed.</a:t>
            </a:r>
          </a:p>
          <a:p>
            <a:pPr algn="just" marL="455251" indent="-227625" lvl="1">
              <a:lnSpc>
                <a:spcPts val="2952"/>
              </a:lnSpc>
              <a:spcBef>
                <a:spcPct val="0"/>
              </a:spcBef>
              <a:buFont typeface="Arial"/>
              <a:buChar char="•"/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Error Handling: All translation logic is wrapped in a try-except block to catch issues and show friendly alerts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22922" y="1087612"/>
            <a:ext cx="12603548" cy="8550383"/>
            <a:chOff x="0" y="0"/>
            <a:chExt cx="3319453" cy="2251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9453" cy="2251953"/>
            </a:xfrm>
            <a:custGeom>
              <a:avLst/>
              <a:gdLst/>
              <a:ahLst/>
              <a:cxnLst/>
              <a:rect r="r" b="b" t="t" l="l"/>
              <a:pathLst>
                <a:path h="2251953" w="3319453">
                  <a:moveTo>
                    <a:pt x="0" y="0"/>
                  </a:moveTo>
                  <a:lnTo>
                    <a:pt x="3319453" y="0"/>
                  </a:lnTo>
                  <a:lnTo>
                    <a:pt x="3319453" y="2251953"/>
                  </a:lnTo>
                  <a:lnTo>
                    <a:pt x="0" y="2251953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19453" cy="229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43514" y="2821222"/>
            <a:ext cx="9269538" cy="5793461"/>
          </a:xfrm>
          <a:custGeom>
            <a:avLst/>
            <a:gdLst/>
            <a:ahLst/>
            <a:cxnLst/>
            <a:rect r="r" b="b" t="t" l="l"/>
            <a:pathLst>
              <a:path h="5793461" w="9269538">
                <a:moveTo>
                  <a:pt x="0" y="0"/>
                </a:moveTo>
                <a:lnTo>
                  <a:pt x="9269538" y="0"/>
                </a:lnTo>
                <a:lnTo>
                  <a:pt x="9269538" y="5793462"/>
                </a:lnTo>
                <a:lnTo>
                  <a:pt x="0" y="579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32745" y="1256005"/>
            <a:ext cx="11590501" cy="132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6"/>
              </a:lnSpc>
              <a:spcBef>
                <a:spcPct val="0"/>
              </a:spcBef>
            </a:pPr>
            <a:r>
              <a:rPr lang="en-US" b="true" sz="77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 SCREEN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0267" y="4600820"/>
            <a:ext cx="514810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2480" y="1554057"/>
            <a:ext cx="9528631" cy="714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4761" indent="-492380" lvl="1">
              <a:lnSpc>
                <a:spcPts val="63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1" spc="-91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4561" spc="-91" strike="noStrike" u="none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o automatic detection of source language (manual selection required).</a:t>
            </a:r>
          </a:p>
          <a:p>
            <a:pPr algn="l" marL="984761" indent="-492380" lvl="1">
              <a:lnSpc>
                <a:spcPts val="63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1" spc="-91" strike="noStrike" u="none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Cannot translate documents or multimedia files.</a:t>
            </a:r>
          </a:p>
          <a:p>
            <a:pPr algn="l" marL="984761" indent="-492380" lvl="1">
              <a:lnSpc>
                <a:spcPts val="63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1" spc="-91" strike="noStrike" u="none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Relatively high RAM usage (~1GB) due to model size.</a:t>
            </a:r>
          </a:p>
          <a:p>
            <a:pPr algn="l" marL="984761" indent="-492380" lvl="1">
              <a:lnSpc>
                <a:spcPts val="63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1" spc="-91" strike="noStrike" u="none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No voice input/output in current version.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9570" y="1619287"/>
            <a:ext cx="820886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516" y="3437261"/>
            <a:ext cx="2925651" cy="5083412"/>
            <a:chOff x="0" y="0"/>
            <a:chExt cx="3900868" cy="677788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900868" cy="6777882"/>
              <a:chOff x="0" y="0"/>
              <a:chExt cx="797120" cy="13850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97120" cy="1385022"/>
              </a:xfrm>
              <a:custGeom>
                <a:avLst/>
                <a:gdLst/>
                <a:ahLst/>
                <a:cxnLst/>
                <a:rect r="r" b="b" t="t" l="l"/>
                <a:pathLst>
                  <a:path h="1385022" w="797120">
                    <a:moveTo>
                      <a:pt x="0" y="0"/>
                    </a:moveTo>
                    <a:lnTo>
                      <a:pt x="797120" y="0"/>
                    </a:lnTo>
                    <a:lnTo>
                      <a:pt x="797120" y="1385022"/>
                    </a:lnTo>
                    <a:lnTo>
                      <a:pt x="0" y="138502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797120" cy="1423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39111" y="856283"/>
              <a:ext cx="3577507" cy="5088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5"/>
                </a:lnSpc>
              </a:pPr>
              <a:r>
                <a:rPr lang="en-US" b="true" sz="2454" spc="4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🧠</a:t>
              </a:r>
              <a:r>
                <a:rPr lang="en-US" b="true" sz="2454" spc="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Auto-Language</a:t>
              </a: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  <a:r>
                <a:rPr lang="en-US" b="true" sz="2454" spc="46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2454" spc="46">
                  <a:solidFill>
                    <a:srgbClr val="E9E9E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Detection (e.g., using langdetect or fasttext)</a:t>
              </a:r>
            </a:p>
            <a:p>
              <a:pPr algn="ctr">
                <a:lnSpc>
                  <a:spcPts val="30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35525" y="3437261"/>
            <a:ext cx="2871368" cy="5083412"/>
            <a:chOff x="0" y="0"/>
            <a:chExt cx="3828490" cy="677788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28490" cy="6777882"/>
              <a:chOff x="0" y="0"/>
              <a:chExt cx="523043" cy="92598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23043" cy="925985"/>
              </a:xfrm>
              <a:custGeom>
                <a:avLst/>
                <a:gdLst/>
                <a:ahLst/>
                <a:cxnLst/>
                <a:rect r="r" b="b" t="t" l="l"/>
                <a:pathLst>
                  <a:path h="925985" w="523043">
                    <a:moveTo>
                      <a:pt x="0" y="0"/>
                    </a:moveTo>
                    <a:lnTo>
                      <a:pt x="523043" y="0"/>
                    </a:lnTo>
                    <a:lnTo>
                      <a:pt x="523043" y="925985"/>
                    </a:lnTo>
                    <a:lnTo>
                      <a:pt x="0" y="925985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523043" cy="9640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6530" y="1318542"/>
              <a:ext cx="3511129" cy="4213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9"/>
                </a:lnSpc>
              </a:pPr>
              <a:r>
                <a:rPr lang="en-US" b="true" sz="2457" spc="46">
                  <a:solidFill>
                    <a:srgbClr val="01010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📄</a:t>
              </a:r>
              <a:r>
                <a:rPr lang="en-US" b="true" sz="2457" spc="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File Translation</a:t>
              </a:r>
            </a:p>
            <a:p>
              <a:pPr algn="ctr">
                <a:lnSpc>
                  <a:spcPts val="3439"/>
                </a:lnSpc>
              </a:pPr>
            </a:p>
            <a:p>
              <a:pPr algn="ctr">
                <a:lnSpc>
                  <a:spcPts val="3439"/>
                </a:lnSpc>
              </a:pPr>
            </a:p>
            <a:p>
              <a:pPr algn="ctr">
                <a:lnSpc>
                  <a:spcPts val="3439"/>
                </a:lnSpc>
              </a:pPr>
              <a:r>
                <a:rPr lang="en-US" b="true" sz="2457" spc="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support</a:t>
              </a:r>
              <a:r>
                <a:rPr lang="en-US" b="true" sz="2457" spc="46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(TXT, DOCX)</a:t>
              </a:r>
            </a:p>
            <a:p>
              <a:pPr algn="ctr">
                <a:lnSpc>
                  <a:spcPts val="449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01427" y="3446786"/>
            <a:ext cx="3041482" cy="5083412"/>
            <a:chOff x="0" y="0"/>
            <a:chExt cx="4055309" cy="677788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055309" cy="6777882"/>
              <a:chOff x="0" y="0"/>
              <a:chExt cx="553767" cy="92554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53767" cy="925544"/>
              </a:xfrm>
              <a:custGeom>
                <a:avLst/>
                <a:gdLst/>
                <a:ahLst/>
                <a:cxnLst/>
                <a:rect r="r" b="b" t="t" l="l"/>
                <a:pathLst>
                  <a:path h="925544" w="553767">
                    <a:moveTo>
                      <a:pt x="0" y="0"/>
                    </a:moveTo>
                    <a:lnTo>
                      <a:pt x="553767" y="0"/>
                    </a:lnTo>
                    <a:lnTo>
                      <a:pt x="553767" y="925544"/>
                    </a:lnTo>
                    <a:lnTo>
                      <a:pt x="0" y="925544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553767" cy="9636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44619" y="1319206"/>
              <a:ext cx="3719146" cy="4212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1"/>
                </a:lnSpc>
              </a:pPr>
              <a:r>
                <a:rPr lang="en-US" b="true" sz="2879" spc="54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🗣️ Speech Recognition</a:t>
              </a:r>
            </a:p>
            <a:p>
              <a:pPr algn="ctr">
                <a:lnSpc>
                  <a:spcPts val="3595"/>
                </a:lnSpc>
              </a:pPr>
              <a:r>
                <a:rPr lang="en-US" b="true" sz="2568" spc="48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&amp; Synthesis </a:t>
              </a:r>
            </a:p>
            <a:p>
              <a:pPr algn="ctr">
                <a:lnSpc>
                  <a:spcPts val="4031"/>
                </a:lnSpc>
              </a:pPr>
            </a:p>
            <a:p>
              <a:pPr algn="ctr">
                <a:lnSpc>
                  <a:spcPts val="3436"/>
                </a:lnSpc>
              </a:pPr>
              <a:r>
                <a:rPr lang="en-US" b="true" sz="2454" spc="46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(voice-to-text &amp; text-to-speech)</a:t>
              </a:r>
            </a:p>
            <a:p>
              <a:pPr algn="ctr">
                <a:lnSpc>
                  <a:spcPts val="259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18393" y="3437261"/>
            <a:ext cx="2925651" cy="5075545"/>
            <a:chOff x="0" y="0"/>
            <a:chExt cx="3900868" cy="676739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3900868" cy="6767394"/>
              <a:chOff x="0" y="0"/>
              <a:chExt cx="797120" cy="138287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97120" cy="1382879"/>
              </a:xfrm>
              <a:custGeom>
                <a:avLst/>
                <a:gdLst/>
                <a:ahLst/>
                <a:cxnLst/>
                <a:rect r="r" b="b" t="t" l="l"/>
                <a:pathLst>
                  <a:path h="1382879" w="797120">
                    <a:moveTo>
                      <a:pt x="0" y="0"/>
                    </a:moveTo>
                    <a:lnTo>
                      <a:pt x="797120" y="0"/>
                    </a:lnTo>
                    <a:lnTo>
                      <a:pt x="797120" y="1382879"/>
                    </a:lnTo>
                    <a:lnTo>
                      <a:pt x="0" y="1382879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797120" cy="1420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39111" y="856283"/>
              <a:ext cx="3577507" cy="507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5"/>
                </a:lnSpc>
              </a:pPr>
              <a:r>
                <a:rPr lang="en-US" b="true" sz="2454" spc="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🌓 Theme Options:</a:t>
              </a:r>
              <a:r>
                <a:rPr lang="en-US" b="true" sz="2454" spc="4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  <a:r>
                <a:rPr lang="en-US" b="true" sz="2454" spc="46">
                  <a:solidFill>
                    <a:srgbClr val="E9E9E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Add dark/light mode toggle</a:t>
              </a: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004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781469" y="3437261"/>
            <a:ext cx="2925651" cy="5075545"/>
            <a:chOff x="0" y="0"/>
            <a:chExt cx="3900868" cy="676739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3900868" cy="6767394"/>
              <a:chOff x="0" y="0"/>
              <a:chExt cx="797120" cy="138287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97120" cy="1382879"/>
              </a:xfrm>
              <a:custGeom>
                <a:avLst/>
                <a:gdLst/>
                <a:ahLst/>
                <a:cxnLst/>
                <a:rect r="r" b="b" t="t" l="l"/>
                <a:pathLst>
                  <a:path h="1382879" w="797120">
                    <a:moveTo>
                      <a:pt x="0" y="0"/>
                    </a:moveTo>
                    <a:lnTo>
                      <a:pt x="797120" y="0"/>
                    </a:lnTo>
                    <a:lnTo>
                      <a:pt x="797120" y="1382879"/>
                    </a:lnTo>
                    <a:lnTo>
                      <a:pt x="0" y="1382879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797120" cy="1420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39111" y="856283"/>
              <a:ext cx="3577507" cy="507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5"/>
                </a:lnSpc>
              </a:pPr>
              <a:r>
                <a:rPr lang="en-US" b="true" sz="2454" spc="4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📦</a:t>
              </a:r>
              <a:r>
                <a:rPr lang="en-US" b="true" sz="2454" spc="4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2454" spc="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Executable Packaging</a:t>
              </a: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</a:p>
            <a:p>
              <a:pPr algn="ctr">
                <a:lnSpc>
                  <a:spcPts val="3435"/>
                </a:lnSpc>
              </a:pPr>
              <a:r>
                <a:rPr lang="en-US" b="true" sz="2454" spc="4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2454" spc="46">
                  <a:solidFill>
                    <a:srgbClr val="E9E9E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using PyInstaller for easy installation</a:t>
              </a:r>
            </a:p>
            <a:p>
              <a:pPr algn="ctr">
                <a:lnSpc>
                  <a:spcPts val="3004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3101" y="96974"/>
            <a:ext cx="19332551" cy="10415412"/>
          </a:xfrm>
          <a:custGeom>
            <a:avLst/>
            <a:gdLst/>
            <a:ahLst/>
            <a:cxnLst/>
            <a:rect r="r" b="b" t="t" l="l"/>
            <a:pathLst>
              <a:path h="10415412" w="19332551">
                <a:moveTo>
                  <a:pt x="0" y="0"/>
                </a:moveTo>
                <a:lnTo>
                  <a:pt x="19332550" y="0"/>
                </a:lnTo>
                <a:lnTo>
                  <a:pt x="19332550" y="10415412"/>
                </a:lnTo>
                <a:lnTo>
                  <a:pt x="0" y="1041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7199" y="1290945"/>
            <a:ext cx="7853603" cy="105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0013" y="3427708"/>
            <a:ext cx="13367975" cy="511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This pr</a:t>
            </a:r>
            <a:r>
              <a:rPr lang="en-US" sz="28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oject successfully demonstrates the deployment of a powerful multilingual NLP model in a desktop environment. It bridges language barriers in offline scenarios, providing accessibility and privacy without relying on third-party cloud APIs.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With a clean GUI, modular code structure, and scalable model backend, the system serves as a practical foundation for educational, governmental, and field-level use cases requiring robust offline translation.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9812" y="-183610"/>
            <a:ext cx="9645852" cy="10654219"/>
            <a:chOff x="0" y="0"/>
            <a:chExt cx="2540471" cy="280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0471" cy="2806049"/>
            </a:xfrm>
            <a:custGeom>
              <a:avLst/>
              <a:gdLst/>
              <a:ahLst/>
              <a:cxnLst/>
              <a:rect r="r" b="b" t="t" l="l"/>
              <a:pathLst>
                <a:path h="2806049" w="2540471">
                  <a:moveTo>
                    <a:pt x="0" y="0"/>
                  </a:moveTo>
                  <a:lnTo>
                    <a:pt x="2540471" y="0"/>
                  </a:lnTo>
                  <a:lnTo>
                    <a:pt x="2540471" y="2806049"/>
                  </a:lnTo>
                  <a:lnTo>
                    <a:pt x="0" y="2806049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0471" cy="2844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53456" y="3968634"/>
            <a:ext cx="8819592" cy="17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b="true" sz="1036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</a:t>
            </a:r>
            <a:r>
              <a:rPr lang="en-US" b="true" sz="103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610728" y="-2649879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4" y="0"/>
                </a:lnTo>
                <a:lnTo>
                  <a:pt x="9392644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31607"/>
            <a:ext cx="6760246" cy="125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b="true" sz="732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Our Services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Strategy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Experience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Timeline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Strategy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5400000">
            <a:off x="2912435" y="847542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438998"/>
            <a:ext cx="11552885" cy="6432027"/>
            <a:chOff x="0" y="0"/>
            <a:chExt cx="3042735" cy="16940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694032"/>
            </a:xfrm>
            <a:custGeom>
              <a:avLst/>
              <a:gdLst/>
              <a:ahLst/>
              <a:cxnLst/>
              <a:rect r="r" b="b" t="t" l="l"/>
              <a:pathLst>
                <a:path h="1694032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694032"/>
                  </a:lnTo>
                  <a:lnTo>
                    <a:pt x="0" y="16940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732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685574"/>
            <a:ext cx="5748323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3908301"/>
            <a:ext cx="10494490" cy="496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Language remains one of the greatest barriers to cross-cultural communication. While online translation services like Google Translate are effective, they are dependent on internet access, raise privacy concerns, and are not always viable in restricted or remote environments.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This project addresses those challenges by building an offline multilingual translator using the NLLB-200 distilled model by Meta AI. The application is developed in Python, leveraging Tkinter for a lightweight GUI, and supports real-time text translation across various widely spoken languages — all executed locally on the user’s system without the need for internet access.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815835" y="-3755964"/>
            <a:ext cx="5455968" cy="21030238"/>
            <a:chOff x="0" y="0"/>
            <a:chExt cx="513287" cy="19784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287" cy="1978486"/>
            </a:xfrm>
            <a:custGeom>
              <a:avLst/>
              <a:gdLst/>
              <a:ahLst/>
              <a:cxnLst/>
              <a:rect r="r" b="b" t="t" l="l"/>
              <a:pathLst>
                <a:path h="1978486" w="513287">
                  <a:moveTo>
                    <a:pt x="171188" y="19070"/>
                  </a:moveTo>
                  <a:cubicBezTo>
                    <a:pt x="197418" y="7556"/>
                    <a:pt x="227420" y="0"/>
                    <a:pt x="256782" y="0"/>
                  </a:cubicBezTo>
                  <a:cubicBezTo>
                    <a:pt x="286145" y="0"/>
                    <a:pt x="314399" y="6476"/>
                    <a:pt x="340437" y="17990"/>
                  </a:cubicBezTo>
                  <a:cubicBezTo>
                    <a:pt x="340992" y="18350"/>
                    <a:pt x="341545" y="18350"/>
                    <a:pt x="342099" y="18710"/>
                  </a:cubicBezTo>
                  <a:cubicBezTo>
                    <a:pt x="439881" y="64765"/>
                    <a:pt x="511902" y="186379"/>
                    <a:pt x="513287" y="354395"/>
                  </a:cubicBezTo>
                  <a:lnTo>
                    <a:pt x="513287" y="1978486"/>
                  </a:lnTo>
                  <a:lnTo>
                    <a:pt x="0" y="1978486"/>
                  </a:lnTo>
                  <a:lnTo>
                    <a:pt x="0" y="355600"/>
                  </a:lnTo>
                  <a:cubicBezTo>
                    <a:pt x="1385" y="185660"/>
                    <a:pt x="72298" y="64045"/>
                    <a:pt x="171188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513287" cy="1889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99295" y="2184598"/>
            <a:ext cx="4155745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130" y="3208554"/>
            <a:ext cx="8404771" cy="578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051D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Hello Everyone, 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is Deep Srivastava 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Currently Pursuing my B.Tech DegreeFrom United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College Of </a:t>
            </a: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Engineering And Research, affiliated to 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AKTU, Lucknow.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was assigned To me By Our Gen-AI Mentor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Mr. Rushikesh Jagtap.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Is About A Multi-Lingual Translator using 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Generative AI.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85288" y="0"/>
            <a:ext cx="15958984" cy="10784296"/>
            <a:chOff x="0" y="0"/>
            <a:chExt cx="4203189" cy="2840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3189" cy="2840308"/>
            </a:xfrm>
            <a:custGeom>
              <a:avLst/>
              <a:gdLst/>
              <a:ahLst/>
              <a:cxnLst/>
              <a:rect r="r" b="b" t="t" l="l"/>
              <a:pathLst>
                <a:path h="2840308" w="4203189">
                  <a:moveTo>
                    <a:pt x="0" y="0"/>
                  </a:moveTo>
                  <a:lnTo>
                    <a:pt x="4203189" y="0"/>
                  </a:lnTo>
                  <a:lnTo>
                    <a:pt x="4203189" y="2840308"/>
                  </a:lnTo>
                  <a:lnTo>
                    <a:pt x="0" y="2840308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03189" cy="2878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8429" y="5143500"/>
            <a:ext cx="13561171" cy="3298724"/>
            <a:chOff x="0" y="0"/>
            <a:chExt cx="3571667" cy="868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71666" cy="868800"/>
            </a:xfrm>
            <a:custGeom>
              <a:avLst/>
              <a:gdLst/>
              <a:ahLst/>
              <a:cxnLst/>
              <a:rect r="r" b="b" t="t" l="l"/>
              <a:pathLst>
                <a:path h="868800" w="3571666">
                  <a:moveTo>
                    <a:pt x="7992" y="0"/>
                  </a:moveTo>
                  <a:lnTo>
                    <a:pt x="3563674" y="0"/>
                  </a:lnTo>
                  <a:cubicBezTo>
                    <a:pt x="3565794" y="0"/>
                    <a:pt x="3567827" y="842"/>
                    <a:pt x="3569326" y="2341"/>
                  </a:cubicBezTo>
                  <a:cubicBezTo>
                    <a:pt x="3570824" y="3840"/>
                    <a:pt x="3571666" y="5873"/>
                    <a:pt x="3571666" y="7992"/>
                  </a:cubicBezTo>
                  <a:lnTo>
                    <a:pt x="3571666" y="860807"/>
                  </a:lnTo>
                  <a:cubicBezTo>
                    <a:pt x="3571666" y="862927"/>
                    <a:pt x="3570824" y="864960"/>
                    <a:pt x="3569326" y="866459"/>
                  </a:cubicBezTo>
                  <a:cubicBezTo>
                    <a:pt x="3567827" y="867958"/>
                    <a:pt x="3565794" y="868800"/>
                    <a:pt x="3563674" y="868800"/>
                  </a:cubicBezTo>
                  <a:lnTo>
                    <a:pt x="7992" y="868800"/>
                  </a:lnTo>
                  <a:cubicBezTo>
                    <a:pt x="5873" y="868800"/>
                    <a:pt x="3840" y="867958"/>
                    <a:pt x="2341" y="866459"/>
                  </a:cubicBezTo>
                  <a:cubicBezTo>
                    <a:pt x="842" y="864960"/>
                    <a:pt x="0" y="862927"/>
                    <a:pt x="0" y="860807"/>
                  </a:cubicBezTo>
                  <a:lnTo>
                    <a:pt x="0" y="7992"/>
                  </a:lnTo>
                  <a:cubicBezTo>
                    <a:pt x="0" y="5873"/>
                    <a:pt x="842" y="3840"/>
                    <a:pt x="2341" y="2341"/>
                  </a:cubicBezTo>
                  <a:cubicBezTo>
                    <a:pt x="3840" y="842"/>
                    <a:pt x="5873" y="0"/>
                    <a:pt x="7992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571667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" y="4814991"/>
            <a:ext cx="2772169" cy="685553"/>
            <a:chOff x="0" y="0"/>
            <a:chExt cx="1013291" cy="2505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 01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94488" y="4814991"/>
            <a:ext cx="2772169" cy="685553"/>
            <a:chOff x="0" y="0"/>
            <a:chExt cx="1013291" cy="2505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 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94620" y="4814991"/>
            <a:ext cx="2670160" cy="685553"/>
            <a:chOff x="0" y="0"/>
            <a:chExt cx="976004" cy="2505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 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924143" y="4814991"/>
            <a:ext cx="2670160" cy="685553"/>
            <a:chOff x="0" y="0"/>
            <a:chExt cx="976004" cy="2505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 04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3020712" y="2211426"/>
            <a:ext cx="7315200" cy="3317998"/>
          </a:xfrm>
          <a:custGeom>
            <a:avLst/>
            <a:gdLst/>
            <a:ahLst/>
            <a:cxnLst/>
            <a:rect r="r" b="b" t="t" l="l"/>
            <a:pathLst>
              <a:path h="3317998" w="7315200">
                <a:moveTo>
                  <a:pt x="0" y="0"/>
                </a:moveTo>
                <a:lnTo>
                  <a:pt x="7315200" y="0"/>
                </a:lnTo>
                <a:lnTo>
                  <a:pt x="7315200" y="3317998"/>
                </a:lnTo>
                <a:lnTo>
                  <a:pt x="0" y="331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14400" y="5920648"/>
            <a:ext cx="2829232" cy="2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28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implement a real-time translation system that functions entirely offline.</a:t>
            </a:r>
          </a:p>
          <a:p>
            <a:pPr algn="l">
              <a:lnSpc>
                <a:spcPts val="319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207185" y="5920648"/>
            <a:ext cx="2946776" cy="198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</a:t>
            </a:r>
            <a:r>
              <a:rPr lang="en-US" sz="226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integrate the NLLB-200 distilled multilingual model into a desktop application.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34493" y="5825398"/>
            <a:ext cx="2946776" cy="35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ensure support for multiple global languages through efficient dropdown selection and input/output fields.</a:t>
            </a:r>
          </a:p>
          <a:p>
            <a:pPr algn="l">
              <a:lnSpc>
                <a:spcPts val="3168"/>
              </a:lnSpc>
            </a:pPr>
          </a:p>
          <a:p>
            <a:pPr algn="l">
              <a:lnSpc>
                <a:spcPts val="3168"/>
              </a:lnSpc>
            </a:pPr>
          </a:p>
          <a:p>
            <a:pPr algn="l">
              <a:lnSpc>
                <a:spcPts val="3168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081124" y="5882548"/>
            <a:ext cx="2946776" cy="198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provide a</a:t>
            </a:r>
          </a:p>
          <a:p>
            <a:pPr algn="l">
              <a:lnSpc>
                <a:spcPts val="3168"/>
              </a:lnSpc>
            </a:pPr>
            <a:r>
              <a:rPr lang="en-US" sz="226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simple, user-friendly GUI using Tkinter.</a:t>
            </a:r>
          </a:p>
          <a:p>
            <a:pPr algn="l">
              <a:lnSpc>
                <a:spcPts val="3168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598429" y="3034177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</a:t>
            </a: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4688" y="8807193"/>
            <a:ext cx="14528104" cy="1153755"/>
          </a:xfrm>
          <a:custGeom>
            <a:avLst/>
            <a:gdLst/>
            <a:ahLst/>
            <a:cxnLst/>
            <a:rect r="r" b="b" t="t" l="l"/>
            <a:pathLst>
              <a:path h="1153755" w="14528104">
                <a:moveTo>
                  <a:pt x="0" y="0"/>
                </a:moveTo>
                <a:lnTo>
                  <a:pt x="14528104" y="0"/>
                </a:lnTo>
                <a:lnTo>
                  <a:pt x="14528104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346" r="0" b="-743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6122" y="1044788"/>
            <a:ext cx="13946455" cy="8916160"/>
            <a:chOff x="0" y="0"/>
            <a:chExt cx="3710717" cy="23723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10717" cy="2372312"/>
            </a:xfrm>
            <a:custGeom>
              <a:avLst/>
              <a:gdLst/>
              <a:ahLst/>
              <a:cxnLst/>
              <a:rect r="r" b="b" t="t" l="l"/>
              <a:pathLst>
                <a:path h="2372312" w="3710717">
                  <a:moveTo>
                    <a:pt x="24425" y="0"/>
                  </a:moveTo>
                  <a:lnTo>
                    <a:pt x="3686292" y="0"/>
                  </a:lnTo>
                  <a:cubicBezTo>
                    <a:pt x="3699782" y="0"/>
                    <a:pt x="3710717" y="10936"/>
                    <a:pt x="3710717" y="24425"/>
                  </a:cubicBezTo>
                  <a:lnTo>
                    <a:pt x="3710717" y="2347887"/>
                  </a:lnTo>
                  <a:cubicBezTo>
                    <a:pt x="3710717" y="2361377"/>
                    <a:pt x="3699782" y="2372312"/>
                    <a:pt x="3686292" y="2372312"/>
                  </a:cubicBezTo>
                  <a:lnTo>
                    <a:pt x="24425" y="2372312"/>
                  </a:lnTo>
                  <a:cubicBezTo>
                    <a:pt x="10936" y="2372312"/>
                    <a:pt x="0" y="2361377"/>
                    <a:pt x="0" y="2347887"/>
                  </a:cubicBezTo>
                  <a:lnTo>
                    <a:pt x="0" y="24425"/>
                  </a:lnTo>
                  <a:cubicBezTo>
                    <a:pt x="0" y="10936"/>
                    <a:pt x="10936" y="0"/>
                    <a:pt x="24425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10717" cy="241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569160" y="1301963"/>
          <a:ext cx="13327863" cy="8442551"/>
        </p:xfrm>
        <a:graphic>
          <a:graphicData uri="http://schemas.openxmlformats.org/drawingml/2006/table">
            <a:tbl>
              <a:tblPr/>
              <a:tblGrid>
                <a:gridCol w="5414048"/>
                <a:gridCol w="7913815"/>
              </a:tblGrid>
              <a:tr h="14651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23"/>
                        </a:lnSpc>
                        <a:defRPr/>
                      </a:pPr>
                      <a:r>
                        <a:rPr lang="en-US" sz="35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8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23"/>
                        </a:lnSpc>
                        <a:defRPr/>
                      </a:pPr>
                      <a:r>
                        <a:rPr lang="en-US" sz="35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8BA"/>
                    </a:solidFill>
                  </a:tcPr>
                </a:tc>
              </a:tr>
              <a:tr h="11567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3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Machine Learning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03"/>
                        </a:lnSpc>
                        <a:defRPr/>
                      </a:pPr>
                      <a:r>
                        <a:rPr lang="en-US" sz="22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Python 3.10+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1567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3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Machine Learning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63"/>
                        </a:lnSpc>
                        <a:defRPr/>
                      </a:pPr>
                      <a:r>
                        <a:rPr lang="en-US" sz="21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NLLB-200 Distilled Model (Meta AI)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1606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3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GPU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63"/>
                        </a:lnSpc>
                        <a:defRPr/>
                      </a:pPr>
                      <a:r>
                        <a:rPr lang="en-US" sz="21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Tkinter (ttk for styling)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1606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3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NLP Libraries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63"/>
                        </a:lnSpc>
                        <a:defRPr/>
                      </a:pPr>
                      <a:r>
                        <a:rPr lang="en-US" sz="21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transformers, torch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1567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3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Environment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63"/>
                        </a:lnSpc>
                        <a:defRPr/>
                      </a:pPr>
                      <a:r>
                        <a:rPr lang="en-US" sz="21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Local execution (offline capable)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1858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3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63"/>
                        </a:lnSpc>
                        <a:defRPr/>
                      </a:pPr>
                      <a:r>
                        <a:rPr lang="en-US" sz="2187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Visual Studio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4038838" y="174412"/>
            <a:ext cx="10156693" cy="87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b="true" sz="5108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&amp; Technologies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071" y="3852968"/>
            <a:ext cx="14757657" cy="5088907"/>
            <a:chOff x="0" y="0"/>
            <a:chExt cx="3886790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6790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86790">
                  <a:moveTo>
                    <a:pt x="8918" y="0"/>
                  </a:moveTo>
                  <a:lnTo>
                    <a:pt x="3877872" y="0"/>
                  </a:lnTo>
                  <a:cubicBezTo>
                    <a:pt x="3880237" y="0"/>
                    <a:pt x="3882506" y="940"/>
                    <a:pt x="3884178" y="2612"/>
                  </a:cubicBezTo>
                  <a:cubicBezTo>
                    <a:pt x="3885851" y="4285"/>
                    <a:pt x="3886790" y="6553"/>
                    <a:pt x="3886790" y="8918"/>
                  </a:cubicBezTo>
                  <a:lnTo>
                    <a:pt x="3886790" y="1331370"/>
                  </a:lnTo>
                  <a:cubicBezTo>
                    <a:pt x="3886790" y="1333735"/>
                    <a:pt x="3885851" y="1336004"/>
                    <a:pt x="3884178" y="1337676"/>
                  </a:cubicBezTo>
                  <a:cubicBezTo>
                    <a:pt x="3882506" y="1339349"/>
                    <a:pt x="3880237" y="1340288"/>
                    <a:pt x="3877872" y="1340288"/>
                  </a:cubicBezTo>
                  <a:lnTo>
                    <a:pt x="8918" y="1340288"/>
                  </a:lnTo>
                  <a:cubicBezTo>
                    <a:pt x="6553" y="1340288"/>
                    <a:pt x="4285" y="1339349"/>
                    <a:pt x="2612" y="1337676"/>
                  </a:cubicBezTo>
                  <a:cubicBezTo>
                    <a:pt x="940" y="1336004"/>
                    <a:pt x="0" y="1333735"/>
                    <a:pt x="0" y="1331370"/>
                  </a:cubicBezTo>
                  <a:lnTo>
                    <a:pt x="0" y="8918"/>
                  </a:lnTo>
                  <a:cubicBezTo>
                    <a:pt x="0" y="6553"/>
                    <a:pt x="940" y="4285"/>
                    <a:pt x="2612" y="2612"/>
                  </a:cubicBezTo>
                  <a:cubicBezTo>
                    <a:pt x="4285" y="940"/>
                    <a:pt x="6553" y="0"/>
                    <a:pt x="891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86790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86588" y="969466"/>
            <a:ext cx="6862939" cy="105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7"/>
              </a:lnSpc>
              <a:spcBef>
                <a:spcPct val="0"/>
              </a:spcBef>
            </a:pPr>
            <a:r>
              <a:rPr lang="en-US" b="true" sz="6205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3298168" y="426114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73284" y="4437531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298168" y="4516391"/>
            <a:ext cx="2137667" cy="442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🌐 Multilingual Support</a:t>
            </a: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Bi-directional translation between over 10 languages.</a:t>
            </a:r>
          </a:p>
          <a:p>
            <a:pPr algn="ctr">
              <a:lnSpc>
                <a:spcPts val="3506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931635" y="4506866"/>
            <a:ext cx="2348490" cy="42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🔁 Reversible Translation</a:t>
            </a: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 Easily switch between source and target languages.</a:t>
            </a:r>
          </a:p>
          <a:p>
            <a:pPr algn="ctr">
              <a:lnSpc>
                <a:spcPts val="3759"/>
              </a:lnSpc>
              <a:spcBef>
                <a:spcPct val="0"/>
              </a:spcBef>
            </a:pPr>
          </a:p>
        </p:txBody>
      </p:sp>
      <p:sp>
        <p:nvSpPr>
          <p:cNvPr name="AutoShape 14" id="14"/>
          <p:cNvSpPr/>
          <p:nvPr/>
        </p:nvSpPr>
        <p:spPr>
          <a:xfrm>
            <a:off x="5473935" y="426114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4963658"/>
            <a:ext cx="2250418" cy="329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b="true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✅ Offline            Translation</a:t>
            </a:r>
          </a:p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No internet is required after initial setup.</a:t>
            </a:r>
          </a:p>
          <a:p>
            <a:pPr algn="ctr">
              <a:lnSpc>
                <a:spcPts val="3733"/>
              </a:lnSpc>
              <a:spcBef>
                <a:spcPct val="0"/>
              </a:spcBef>
            </a:pPr>
          </a:p>
        </p:txBody>
      </p:sp>
      <p:sp>
        <p:nvSpPr>
          <p:cNvPr name="AutoShape 16" id="16"/>
          <p:cNvSpPr/>
          <p:nvPr/>
        </p:nvSpPr>
        <p:spPr>
          <a:xfrm>
            <a:off x="7683735" y="426114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893535" y="426114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626585" y="4963658"/>
            <a:ext cx="2348490" cy="332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🔒 Privacy Safe</a:t>
            </a:r>
          </a:p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Entire translation workflow is processed locally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40575" y="4358178"/>
            <a:ext cx="1919335" cy="470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437" b="true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🖥️ User-Friendly GUI</a:t>
            </a:r>
          </a:p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Styled with modern fonts, color-coded areas, and intuitive layouts.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>
            <a:off x="12299175" y="426114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2461100" y="4418481"/>
            <a:ext cx="2424769" cy="42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b="true" sz="268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⚡ Optimized for Speed</a:t>
            </a: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 Uses a distilled version of the NLLB-200 model for faster response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463119"/>
            <a:ext cx="6033363" cy="16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4680" b="tru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Supported </a:t>
            </a:r>
          </a:p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b="true" sz="468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Languages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6406" y="1121312"/>
            <a:ext cx="6037704" cy="813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2"/>
              </a:lnSpc>
            </a:pPr>
            <a:r>
              <a:rPr lang="en-US" b="true" sz="4187" spc="-8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Engl</a:t>
            </a: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ish (eng_Latn)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French (fra_Latn)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Hindi (hin_Deva)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Spanish (spa_Latn)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Bengali (ben_Beng)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Tamil (tam_Taml)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Telugu (tel_Telu)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Arabic (arb_Arab)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Russian (rus_Cyrl)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Chinese (zho_Hans)</a:t>
            </a:r>
          </a:p>
          <a:p>
            <a:pPr algn="l">
              <a:lnSpc>
                <a:spcPts val="5862"/>
              </a:lnSpc>
            </a:pPr>
            <a:r>
              <a:rPr lang="en-US" b="true" sz="4187" spc="-83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Japanese (jpn_Jpan)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87707" y="1254662"/>
            <a:ext cx="616788" cy="616788"/>
            <a:chOff x="0" y="0"/>
            <a:chExt cx="822385" cy="8223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385" cy="822385"/>
            </a:xfrm>
            <a:custGeom>
              <a:avLst/>
              <a:gdLst/>
              <a:ahLst/>
              <a:cxnLst/>
              <a:rect r="r" b="b" t="t" l="l"/>
              <a:pathLst>
                <a:path h="822385" w="822385">
                  <a:moveTo>
                    <a:pt x="0" y="0"/>
                  </a:moveTo>
                  <a:lnTo>
                    <a:pt x="822385" y="0"/>
                  </a:lnTo>
                  <a:lnTo>
                    <a:pt x="822385" y="822385"/>
                  </a:lnTo>
                  <a:lnTo>
                    <a:pt x="0" y="8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83758" y="191549"/>
              <a:ext cx="654868" cy="45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00"/>
                </a:lnSpc>
                <a:spcBef>
                  <a:spcPct val="0"/>
                </a:spcBef>
              </a:pPr>
              <a:r>
                <a:rPr lang="en-US" sz="207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332736" y="1254662"/>
            <a:ext cx="354537" cy="373607"/>
            <a:chOff x="0" y="0"/>
            <a:chExt cx="77131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1313" cy="812800"/>
            </a:xfrm>
            <a:custGeom>
              <a:avLst/>
              <a:gdLst/>
              <a:ahLst/>
              <a:cxnLst/>
              <a:rect r="r" b="b" t="t" l="l"/>
              <a:pathLst>
                <a:path h="812800" w="771313">
                  <a:moveTo>
                    <a:pt x="385656" y="0"/>
                  </a:moveTo>
                  <a:cubicBezTo>
                    <a:pt x="172664" y="0"/>
                    <a:pt x="0" y="181951"/>
                    <a:pt x="0" y="406400"/>
                  </a:cubicBezTo>
                  <a:cubicBezTo>
                    <a:pt x="0" y="630849"/>
                    <a:pt x="172664" y="812800"/>
                    <a:pt x="385656" y="812800"/>
                  </a:cubicBezTo>
                  <a:cubicBezTo>
                    <a:pt x="598648" y="812800"/>
                    <a:pt x="771313" y="630849"/>
                    <a:pt x="771313" y="406400"/>
                  </a:cubicBezTo>
                  <a:cubicBezTo>
                    <a:pt x="771313" y="181951"/>
                    <a:pt x="598648" y="0"/>
                    <a:pt x="385656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2311" y="28575"/>
              <a:ext cx="626691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9062" y="4840145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00470" y="8635556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10053" y="1985026"/>
            <a:ext cx="572096" cy="572096"/>
            <a:chOff x="0" y="0"/>
            <a:chExt cx="762795" cy="7627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10053" y="2743591"/>
            <a:ext cx="572096" cy="572096"/>
            <a:chOff x="0" y="0"/>
            <a:chExt cx="762795" cy="7627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32400" y="3483419"/>
            <a:ext cx="572096" cy="572096"/>
            <a:chOff x="0" y="0"/>
            <a:chExt cx="762795" cy="7627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04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32400" y="4268049"/>
            <a:ext cx="572096" cy="572096"/>
            <a:chOff x="0" y="0"/>
            <a:chExt cx="762795" cy="76279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05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32400" y="4954445"/>
            <a:ext cx="572096" cy="572096"/>
            <a:chOff x="0" y="0"/>
            <a:chExt cx="762795" cy="7627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251748" y="5736091"/>
            <a:ext cx="572096" cy="572096"/>
            <a:chOff x="0" y="0"/>
            <a:chExt cx="762795" cy="76279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51748" y="6488166"/>
            <a:ext cx="572096" cy="572096"/>
            <a:chOff x="0" y="0"/>
            <a:chExt cx="762795" cy="76279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08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251748" y="7234785"/>
            <a:ext cx="572096" cy="572096"/>
            <a:chOff x="0" y="0"/>
            <a:chExt cx="762795" cy="76279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09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51748" y="8635556"/>
            <a:ext cx="572096" cy="572096"/>
            <a:chOff x="0" y="0"/>
            <a:chExt cx="762795" cy="76279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251748" y="7911656"/>
            <a:ext cx="572096" cy="572096"/>
            <a:chOff x="0" y="0"/>
            <a:chExt cx="762795" cy="76279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62795" cy="762795"/>
            </a:xfrm>
            <a:custGeom>
              <a:avLst/>
              <a:gdLst/>
              <a:ahLst/>
              <a:cxnLst/>
              <a:rect r="r" b="b" t="t" l="l"/>
              <a:pathLst>
                <a:path h="762795" w="762795">
                  <a:moveTo>
                    <a:pt x="0" y="0"/>
                  </a:moveTo>
                  <a:lnTo>
                    <a:pt x="762795" y="0"/>
                  </a:lnTo>
                  <a:lnTo>
                    <a:pt x="762795" y="762795"/>
                  </a:lnTo>
                  <a:lnTo>
                    <a:pt x="0" y="76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 rot="0">
              <a:off x="77689" y="174909"/>
              <a:ext cx="607416" cy="426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1374126"/>
            <a:ext cx="6268364" cy="7773567"/>
            <a:chOff x="0" y="0"/>
            <a:chExt cx="2112454" cy="2619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2454" cy="2619710"/>
            </a:xfrm>
            <a:custGeom>
              <a:avLst/>
              <a:gdLst/>
              <a:ahLst/>
              <a:cxnLst/>
              <a:rect r="r" b="b" t="t" l="l"/>
              <a:pathLst>
                <a:path h="2619710" w="2112454">
                  <a:moveTo>
                    <a:pt x="30877" y="0"/>
                  </a:moveTo>
                  <a:lnTo>
                    <a:pt x="2081577" y="0"/>
                  </a:lnTo>
                  <a:cubicBezTo>
                    <a:pt x="2089766" y="0"/>
                    <a:pt x="2097619" y="3253"/>
                    <a:pt x="2103410" y="9044"/>
                  </a:cubicBezTo>
                  <a:cubicBezTo>
                    <a:pt x="2109201" y="14834"/>
                    <a:pt x="2112454" y="22688"/>
                    <a:pt x="2112454" y="30877"/>
                  </a:cubicBezTo>
                  <a:lnTo>
                    <a:pt x="2112454" y="2588833"/>
                  </a:lnTo>
                  <a:cubicBezTo>
                    <a:pt x="2112454" y="2605886"/>
                    <a:pt x="2098629" y="2619710"/>
                    <a:pt x="2081577" y="2619710"/>
                  </a:cubicBezTo>
                  <a:lnTo>
                    <a:pt x="30877" y="2619710"/>
                  </a:lnTo>
                  <a:cubicBezTo>
                    <a:pt x="22688" y="2619710"/>
                    <a:pt x="14834" y="2616457"/>
                    <a:pt x="9044" y="2610667"/>
                  </a:cubicBezTo>
                  <a:cubicBezTo>
                    <a:pt x="3253" y="2604876"/>
                    <a:pt x="0" y="2597022"/>
                    <a:pt x="0" y="2588833"/>
                  </a:cubicBezTo>
                  <a:lnTo>
                    <a:pt x="0" y="30877"/>
                  </a:lnTo>
                  <a:cubicBezTo>
                    <a:pt x="0" y="22688"/>
                    <a:pt x="3253" y="14834"/>
                    <a:pt x="9044" y="9044"/>
                  </a:cubicBezTo>
                  <a:cubicBezTo>
                    <a:pt x="14834" y="3253"/>
                    <a:pt x="22688" y="0"/>
                    <a:pt x="30877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12454" cy="2657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60699" y="1374126"/>
            <a:ext cx="6568246" cy="7773567"/>
            <a:chOff x="0" y="0"/>
            <a:chExt cx="2213515" cy="26197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3515" cy="2619710"/>
            </a:xfrm>
            <a:custGeom>
              <a:avLst/>
              <a:gdLst/>
              <a:ahLst/>
              <a:cxnLst/>
              <a:rect r="r" b="b" t="t" l="l"/>
              <a:pathLst>
                <a:path h="2619710" w="2213515">
                  <a:moveTo>
                    <a:pt x="29467" y="0"/>
                  </a:moveTo>
                  <a:lnTo>
                    <a:pt x="2184047" y="0"/>
                  </a:lnTo>
                  <a:cubicBezTo>
                    <a:pt x="2200322" y="0"/>
                    <a:pt x="2213515" y="13193"/>
                    <a:pt x="2213515" y="29467"/>
                  </a:cubicBezTo>
                  <a:lnTo>
                    <a:pt x="2213515" y="2590243"/>
                  </a:lnTo>
                  <a:cubicBezTo>
                    <a:pt x="2213515" y="2606517"/>
                    <a:pt x="2200322" y="2619710"/>
                    <a:pt x="2184047" y="2619710"/>
                  </a:cubicBezTo>
                  <a:lnTo>
                    <a:pt x="29467" y="2619710"/>
                  </a:lnTo>
                  <a:cubicBezTo>
                    <a:pt x="13193" y="2619710"/>
                    <a:pt x="0" y="2606517"/>
                    <a:pt x="0" y="2590243"/>
                  </a:cubicBezTo>
                  <a:lnTo>
                    <a:pt x="0" y="29467"/>
                  </a:lnTo>
                  <a:cubicBezTo>
                    <a:pt x="0" y="13193"/>
                    <a:pt x="13193" y="0"/>
                    <a:pt x="29467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13515" cy="2657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836861" y="2858816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360699" y="9147692"/>
            <a:ext cx="6771896" cy="693195"/>
          </a:xfrm>
          <a:custGeom>
            <a:avLst/>
            <a:gdLst/>
            <a:ahLst/>
            <a:cxnLst/>
            <a:rect r="r" b="b" t="t" l="l"/>
            <a:pathLst>
              <a:path h="693195" w="6771896">
                <a:moveTo>
                  <a:pt x="0" y="0"/>
                </a:moveTo>
                <a:lnTo>
                  <a:pt x="6771896" y="0"/>
                </a:lnTo>
                <a:lnTo>
                  <a:pt x="6771896" y="693195"/>
                </a:lnTo>
                <a:lnTo>
                  <a:pt x="0" y="69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797" r="0" b="-314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89221" y="2952164"/>
            <a:ext cx="4635009" cy="627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sql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CopyEdit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| User Interface    | ← Tkinter GUI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+----------+----------+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|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v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| Language Selection |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|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v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| Tokenizer + NLLB-200 Model |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|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v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| Translated Output  |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+---------------------+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modular architecture allows easy future integration of voice input, file-based translation, or web-based interfaces.</a:t>
            </a:r>
          </a:p>
          <a:p>
            <a:pPr algn="ctr">
              <a:lnSpc>
                <a:spcPts val="211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661230" y="1545576"/>
            <a:ext cx="3490991" cy="112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  <a:spcBef>
                <a:spcPct val="0"/>
              </a:spcBef>
            </a:pPr>
            <a:r>
              <a:rPr lang="en-US" b="true" sz="31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25215" y="3011216"/>
            <a:ext cx="6039214" cy="575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GUI has been carefully crafted for accessibility and clarity. Key design elements include: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mathematica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CopyEdit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┌────────────────────────────────────────────────────────────┐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│ 🌍 Multilingual Translator (Header - Blue)               │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├────────────────────────────────────────────────────────────┤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│ [Enter Text Box - White background]                       │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├────────────────────────────────────────────────────────────┤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│ [Translate From] [Dropdown]  [To] [Dropdown]             │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│ [🔁 Translate Button]                                    │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├────────────────────────────────────────────────────────────┤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│ [Translation Output Box - Light green background]         │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└────────────────────────────────────────────────────────────┘</a:t>
            </a:r>
          </a:p>
          <a:p>
            <a:pPr algn="ctr">
              <a:lnSpc>
                <a:spcPts val="2114"/>
              </a:lnSpc>
            </a:pPr>
            <a:r>
              <a:rPr lang="en-US" sz="1510" spc="-3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layout maintains consistent spacing, intuitive navigation, and visually distinct input/output areas.</a:t>
            </a:r>
          </a:p>
          <a:p>
            <a:pPr algn="ctr">
              <a:lnSpc>
                <a:spcPts val="211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899326" y="1536051"/>
            <a:ext cx="3490991" cy="112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  <a:spcBef>
                <a:spcPct val="0"/>
              </a:spcBef>
            </a:pPr>
            <a:r>
              <a:rPr lang="en-US" b="true" sz="31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GUI Design and Flow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194106" y="2877866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020778" y="9147692"/>
            <a:ext cx="6771896" cy="693195"/>
          </a:xfrm>
          <a:custGeom>
            <a:avLst/>
            <a:gdLst/>
            <a:ahLst/>
            <a:cxnLst/>
            <a:rect r="r" b="b" t="t" l="l"/>
            <a:pathLst>
              <a:path h="693195" w="6771896">
                <a:moveTo>
                  <a:pt x="0" y="0"/>
                </a:moveTo>
                <a:lnTo>
                  <a:pt x="6771896" y="0"/>
                </a:lnTo>
                <a:lnTo>
                  <a:pt x="6771896" y="693195"/>
                </a:lnTo>
                <a:lnTo>
                  <a:pt x="0" y="69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797" r="0" b="-314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DAGudPKkUS0</dc:identifier>
  <dcterms:modified xsi:type="dcterms:W3CDTF">2011-08-01T06:04:30Z</dcterms:modified>
  <cp:revision>1</cp:revision>
  <dc:title>White and Blue Professional Modern Technology Pitch Deck Presentation</dc:title>
</cp:coreProperties>
</file>